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bil%20BELABED\Bureau\PM%2014%20sept%202009\Documents%20de%20travail%20PM%2014%20sep%2009\PM%2014%20sep%20Donn&#233;es%20Statistiques%20INDH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KADIDA\Application%20Data\Microsoft\Excel\Copie%20de%20R&#233;sultats_D&#233;cembre%202009%20(version%202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KADIDA\Application%20Data\Microsoft\Excel\Copie%20de%20R&#233;sultats_D&#233;cembre%202009%20(version%202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mannani\Bureau\dossier%20projets%202_9_09\Statistiques%20INDH%20au%2031%20Decembre%202009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mannani\Bureau\dossier%20projets%202_9_09\Statistiques%20INDH%20au%2031%20Decembre%20200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mannani\Local%20Settings\Temporary%20Internet%20Files\Content.Outlook\QZ8V5G10\Statistiques%20INDH%20au%2031%20Decembre%202009_d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mannani\Local%20Settings\Temporary%20Internet%20Files\Content.Outlook\QZ8V5G10\Statistiques%20INDH%20au%2031%20Decembre%202009_dv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mannani\Bureau\dossier%20projets%202_9_09\Statistiques%20INDH%20au%2031%20Decembre%20200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mannani\Bureau\dossier%20projets%202_9_09\Statistiques%20INDH%20au%2031%20Decembre%20200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KADIDA\Bureau\Copie%20de%20R&#233;sultats_D&#233;cembre%202009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KADIDA\Application%20Data\Microsoft\Excel\Copie%20de%20R&#233;sultats_D&#233;cembre%202009%20(version%202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mannani\Bureau\dossier%20projets%202_9_09\Statistiques%20INDH%20au%2031%20Decembre%202009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mannani\Bureau\dossier%20projets%202_9_09\Statistiques%20INDH%20au%2031%20Decembre%2020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AngAx val="1"/>
    </c:view3D>
    <c:sideWall>
      <c:spPr>
        <a:solidFill>
          <a:srgbClr val="FFFFCC"/>
        </a:solidFill>
      </c:spPr>
    </c:sideWall>
    <c:backWall>
      <c:spPr>
        <a:solidFill>
          <a:srgbClr val="FFFFCC"/>
        </a:solidFill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0000FF"/>
            </a:solidFill>
          </c:spPr>
          <c:dLbls>
            <c:dLbl>
              <c:idx val="0"/>
              <c:layout>
                <c:manualLayout>
                  <c:x val="1.9444444444444445E-2"/>
                  <c:y val="-2.314814814814815E-2"/>
                </c:manualLayout>
              </c:layout>
              <c:tx>
                <c:rich>
                  <a:bodyPr/>
                  <a:lstStyle/>
                  <a:p>
                    <a:r>
                      <a:rPr lang="fr-FR" sz="1050" b="1" i="0" u="none" strike="noStrike" baseline="0" dirty="0" smtClean="0"/>
                      <a:t> 6 146 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6666666666666847E-2"/>
                  <c:y val="-2.77777777777792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fr-FR" sz="1050" b="1" i="0" u="none" strike="noStrike" baseline="0" dirty="0" smtClean="0"/>
                      <a:t> 3 689 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1111111111111134E-2"/>
                  <c:y val="-4.166666666666669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fr-FR" sz="1050" b="1" i="0" u="none" strike="noStrike" baseline="0" dirty="0" smtClean="0"/>
                      <a:t> 1 910 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fr-FR" sz="1050" b="1" i="0" u="none" strike="noStrike" baseline="0" smtClean="0"/>
                      <a:t>8 103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/>
                </a:pPr>
                <a:endParaRPr lang="fr-FR"/>
              </a:p>
            </c:txPr>
            <c:showVal val="1"/>
          </c:dLbls>
          <c:cat>
            <c:strRef>
              <c:f>'Nbr Projets et levier'!$B$3:$E$3</c:f>
              <c:strCache>
                <c:ptCount val="4"/>
                <c:pt idx="0">
                  <c:v>Rural</c:v>
                </c:pt>
                <c:pt idx="1">
                  <c:v>Urbain</c:v>
                </c:pt>
                <c:pt idx="2">
                  <c:v>Précarité</c:v>
                </c:pt>
                <c:pt idx="3">
                  <c:v>Transversal</c:v>
                </c:pt>
              </c:strCache>
            </c:strRef>
          </c:cat>
          <c:val>
            <c:numRef>
              <c:f>'Nbr Projets et levier'!$B$9:$E$9</c:f>
              <c:numCache>
                <c:formatCode>_-* #,##0\ _€_-;\-* #,##0\ _€_-;_-* "-"??\ _€_-;_-@_-</c:formatCode>
                <c:ptCount val="4"/>
                <c:pt idx="0">
                  <c:v>6035</c:v>
                </c:pt>
                <c:pt idx="1">
                  <c:v>3437</c:v>
                </c:pt>
                <c:pt idx="2">
                  <c:v>1705</c:v>
                </c:pt>
                <c:pt idx="3">
                  <c:v>7598</c:v>
                </c:pt>
              </c:numCache>
            </c:numRef>
          </c:val>
        </c:ser>
        <c:shape val="cylinder"/>
        <c:axId val="49711744"/>
        <c:axId val="49922048"/>
        <c:axId val="0"/>
      </c:bar3DChart>
      <c:catAx>
        <c:axId val="49711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49922048"/>
        <c:crosses val="autoZero"/>
        <c:auto val="1"/>
        <c:lblAlgn val="ctr"/>
        <c:lblOffset val="100"/>
      </c:catAx>
      <c:valAx>
        <c:axId val="49922048"/>
        <c:scaling>
          <c:orientation val="minMax"/>
        </c:scaling>
        <c:axPos val="l"/>
        <c:majorGridlines/>
        <c:numFmt formatCode="_-* #,##0\ _€_-;\-* #,##0\ _€_-;_-* &quot;-&quot;??\ _€_-;_-@_-" sourceLinked="1"/>
        <c:tickLblPos val="nextTo"/>
        <c:crossAx val="49711744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Feuil41!$B$1</c:f>
              <c:strCache>
                <c:ptCount val="1"/>
                <c:pt idx="0">
                  <c:v>Nombre de projets </c:v>
                </c:pt>
              </c:strCache>
            </c:strRef>
          </c:tx>
          <c:spPr>
            <a:solidFill>
              <a:srgbClr val="0033CC"/>
            </a:solidFill>
          </c:spPr>
          <c:dLbls>
            <c:showVal val="1"/>
          </c:dLbls>
          <c:cat>
            <c:strRef>
              <c:f>Feuil41!$A$2:$A$4</c:f>
              <c:strCache>
                <c:ptCount val="3"/>
                <c:pt idx="0">
                  <c:v>Dépenses afférentes à la mise en Oeuvre de l'INDH au niveau local</c:v>
                </c:pt>
                <c:pt idx="1">
                  <c:v>Soutien aux AMC dans le cadre de la mise en Oeuvre de la convention conclue avec la FNAM</c:v>
                </c:pt>
                <c:pt idx="2">
                  <c:v>Soutien aux projets à forts impacts retenus dans le cadre des appels à projets</c:v>
                </c:pt>
              </c:strCache>
            </c:strRef>
          </c:cat>
          <c:val>
            <c:numRef>
              <c:f>Feuil41!$B$2:$B$4</c:f>
              <c:numCache>
                <c:formatCode>General</c:formatCode>
                <c:ptCount val="3"/>
                <c:pt idx="0">
                  <c:v>438</c:v>
                </c:pt>
                <c:pt idx="1">
                  <c:v>352</c:v>
                </c:pt>
                <c:pt idx="2">
                  <c:v>7313</c:v>
                </c:pt>
              </c:numCache>
            </c:numRef>
          </c:val>
        </c:ser>
        <c:shape val="box"/>
        <c:axId val="61500416"/>
        <c:axId val="61502208"/>
        <c:axId val="0"/>
      </c:bar3DChart>
      <c:catAx>
        <c:axId val="61500416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fr-FR"/>
          </a:p>
        </c:txPr>
        <c:crossAx val="61502208"/>
        <c:crosses val="autoZero"/>
        <c:auto val="1"/>
        <c:lblAlgn val="ctr"/>
        <c:lblOffset val="100"/>
      </c:catAx>
      <c:valAx>
        <c:axId val="61502208"/>
        <c:scaling>
          <c:orientation val="minMax"/>
        </c:scaling>
        <c:axPos val="l"/>
        <c:majorGridlines/>
        <c:numFmt formatCode="General" sourceLinked="1"/>
        <c:tickLblPos val="nextTo"/>
        <c:crossAx val="61500416"/>
        <c:crosses val="autoZero"/>
        <c:crossBetween val="between"/>
      </c:valAx>
      <c:spPr>
        <a:solidFill>
          <a:srgbClr val="FFFFCC"/>
        </a:solidFill>
      </c:spPr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/>
      <c:pie3DChart>
        <c:varyColors val="1"/>
        <c:ser>
          <c:idx val="1"/>
          <c:order val="0"/>
          <c:spPr>
            <a:solidFill>
              <a:srgbClr val="FF0000"/>
            </a:solidFill>
          </c:spPr>
          <c:dPt>
            <c:idx val="0"/>
            <c:spPr>
              <a:solidFill>
                <a:srgbClr val="008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1851MDH; </a:t>
                    </a:r>
                  </a:p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53%</a:t>
                    </a:r>
                  </a:p>
                </c:rich>
              </c:tx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1615MDH;</a:t>
                    </a:r>
                  </a:p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 47%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Percent val="1"/>
            <c:showLeaderLines val="1"/>
          </c:dLbls>
          <c:cat>
            <c:strRef>
              <c:f>Feuil41!$E$43:$F$43</c:f>
              <c:strCache>
                <c:ptCount val="2"/>
                <c:pt idx="0">
                  <c:v>Montant INDH </c:v>
                </c:pt>
                <c:pt idx="1">
                  <c:v>Partenaires</c:v>
                </c:pt>
              </c:strCache>
            </c:strRef>
          </c:cat>
          <c:val>
            <c:numRef>
              <c:f>Feuil41!$E$44:$F$44</c:f>
              <c:numCache>
                <c:formatCode>0</c:formatCode>
                <c:ptCount val="2"/>
                <c:pt idx="0">
                  <c:v>1850.8794536800001</c:v>
                </c:pt>
                <c:pt idx="1">
                  <c:v>1615.4325572700011</c:v>
                </c:pt>
              </c:numCache>
            </c:numRef>
          </c:val>
        </c:ser>
      </c:pie3DChart>
    </c:plotArea>
    <c:legend>
      <c:legendPos val="b"/>
      <c:layout/>
      <c:txPr>
        <a:bodyPr/>
        <a:lstStyle/>
        <a:p>
          <a:pPr rtl="0">
            <a:defRPr/>
          </a:pPr>
          <a:endParaRPr lang="fr-FR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depthPercent val="100"/>
      <c:rAngAx val="1"/>
    </c:view3D>
    <c:sideWall>
      <c:spPr>
        <a:solidFill>
          <a:srgbClr val="FFFFCC"/>
        </a:solidFill>
      </c:spPr>
    </c:sideWall>
    <c:backWall>
      <c:spPr>
        <a:solidFill>
          <a:srgbClr val="FFFFCC"/>
        </a:solidFill>
      </c:spPr>
    </c:backWall>
    <c:plotArea>
      <c:layout>
        <c:manualLayout>
          <c:layoutTarget val="inner"/>
          <c:xMode val="edge"/>
          <c:yMode val="edge"/>
          <c:x val="0.10051010352330494"/>
          <c:y val="5.1400554097404488E-2"/>
          <c:w val="0.89948989647669564"/>
          <c:h val="0.4660148731408599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00FF"/>
            </a:solidFill>
          </c:spPr>
          <c:dLbls>
            <c:dLbl>
              <c:idx val="0"/>
              <c:layout>
                <c:manualLayout>
                  <c:x val="-2.3087995805620219E-3"/>
                  <c:y val="-4.3605564820160717E-2"/>
                </c:manualLayout>
              </c:layout>
              <c:showVal val="1"/>
            </c:dLbl>
            <c:dLbl>
              <c:idx val="1"/>
              <c:layout>
                <c:manualLayout>
                  <c:x val="-2.3087995805620219E-3"/>
                  <c:y val="-6.3731210121773421E-2"/>
                </c:manualLayout>
              </c:layout>
              <c:showVal val="1"/>
            </c:dLbl>
            <c:dLbl>
              <c:idx val="2"/>
              <c:layout>
                <c:manualLayout>
                  <c:x val="-9.2351983222481501E-3"/>
                  <c:y val="-3.018846795241896E-2"/>
                </c:manualLayout>
              </c:layout>
              <c:showVal val="1"/>
            </c:dLbl>
            <c:txPr>
              <a:bodyPr/>
              <a:lstStyle/>
              <a:p>
                <a:pPr>
                  <a:defRPr sz="1050" b="1">
                    <a:latin typeface="Clarendon Condensed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Transversal!$A$3:$A$5</c:f>
              <c:strCache>
                <c:ptCount val="3"/>
                <c:pt idx="0">
                  <c:v>Dépenses afférentes à la mise en oeuvre de l'INDH au niveau local</c:v>
                </c:pt>
                <c:pt idx="1">
                  <c:v>Soutien aux associations de microcrédits dans le cadre de la mise en Å“uvre de la convention conclue avec la fédération nationale des associations de microcrédits</c:v>
                </c:pt>
                <c:pt idx="2">
                  <c:v>Soutien aux projets à forts impacts retenus dans le cadre des appels à projets</c:v>
                </c:pt>
              </c:strCache>
            </c:strRef>
          </c:cat>
          <c:val>
            <c:numRef>
              <c:f>Transversal!$B$3:$B$5</c:f>
              <c:numCache>
                <c:formatCode>General</c:formatCode>
                <c:ptCount val="3"/>
                <c:pt idx="0">
                  <c:v>438</c:v>
                </c:pt>
                <c:pt idx="1">
                  <c:v>352</c:v>
                </c:pt>
                <c:pt idx="2">
                  <c:v>7313</c:v>
                </c:pt>
              </c:numCache>
            </c:numRef>
          </c:val>
        </c:ser>
        <c:shape val="box"/>
        <c:axId val="61557760"/>
        <c:axId val="61563648"/>
        <c:axId val="0"/>
      </c:bar3DChart>
      <c:catAx>
        <c:axId val="615577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>
                <a:latin typeface="Angsana New" pitchFamily="18" charset="-34"/>
                <a:cs typeface="Angsana New" pitchFamily="18" charset="-34"/>
              </a:defRPr>
            </a:pPr>
            <a:endParaRPr lang="fr-FR"/>
          </a:p>
        </c:txPr>
        <c:crossAx val="61563648"/>
        <c:crosses val="autoZero"/>
        <c:auto val="1"/>
        <c:lblAlgn val="ctr"/>
        <c:lblOffset val="100"/>
      </c:catAx>
      <c:valAx>
        <c:axId val="61563648"/>
        <c:scaling>
          <c:orientation val="minMax"/>
        </c:scaling>
        <c:axPos val="l"/>
        <c:majorGridlines/>
        <c:numFmt formatCode="General" sourceLinked="1"/>
        <c:tickLblPos val="nextTo"/>
        <c:spPr>
          <a:solidFill>
            <a:schemeClr val="bg1"/>
          </a:solidFill>
        </c:spPr>
        <c:crossAx val="615577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4184397163120564E-2"/>
          <c:y val="0"/>
          <c:w val="0.98581560283687963"/>
          <c:h val="0.96779388083735907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108616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Clarendon Condensed" pitchFamily="18" charset="0"/>
                  </a:defRPr>
                </a:pPr>
                <a:endParaRPr lang="fr-FR"/>
              </a:p>
            </c:txPr>
            <c:showVal val="1"/>
            <c:showPercent val="1"/>
            <c:separator>
</c:separator>
          </c:dLbls>
          <c:cat>
            <c:strRef>
              <c:f>Transversal!$D$2:$E$2</c:f>
              <c:strCache>
                <c:ptCount val="2"/>
                <c:pt idx="0">
                  <c:v>Part INDH</c:v>
                </c:pt>
                <c:pt idx="1">
                  <c:v>Participation Partenaires</c:v>
                </c:pt>
              </c:strCache>
            </c:strRef>
          </c:cat>
          <c:val>
            <c:numRef>
              <c:f>Transversal!$D$6:$E$6</c:f>
              <c:numCache>
                <c:formatCode>_-* #,##0\ _€_-;\-* #,##0\ _€_-;_-* "-"??\ _€_-;_-@_-</c:formatCode>
                <c:ptCount val="2"/>
                <c:pt idx="0">
                  <c:v>1850.8794536799994</c:v>
                </c:pt>
                <c:pt idx="1">
                  <c:v>1615.4325572700011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>
              <a:latin typeface="Clarendon Condensed" pitchFamily="18" charset="0"/>
            </a:defRPr>
          </a:pPr>
          <a:endParaRPr lang="fr-FR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depthPercent val="100"/>
      <c:rAngAx val="1"/>
    </c:view3D>
    <c:sideWall>
      <c:spPr>
        <a:solidFill>
          <a:srgbClr val="FFFFCC"/>
        </a:solidFill>
      </c:spPr>
    </c:sideWall>
    <c:backWall>
      <c:spPr>
        <a:solidFill>
          <a:srgbClr val="FFFFCC"/>
        </a:solidFill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0000FF"/>
            </a:solidFill>
          </c:spPr>
          <c:dLbls>
            <c:dLbl>
              <c:idx val="0"/>
              <c:layout>
                <c:manualLayout>
                  <c:x val="7.3059297687299313E-3"/>
                  <c:y val="-4.538975323342431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1.5129917744474744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3.4042314925068241E-2"/>
                </c:manualLayout>
              </c:layout>
              <c:showVal val="1"/>
            </c:dLbl>
            <c:dLbl>
              <c:idx val="3"/>
              <c:layout>
                <c:manualLayout>
                  <c:x val="9.7412396916400027E-3"/>
                  <c:y val="-1.8912397180593506E-2"/>
                </c:manualLayout>
              </c:layout>
              <c:showVal val="1"/>
            </c:dLbl>
            <c:txPr>
              <a:bodyPr/>
              <a:lstStyle/>
              <a:p>
                <a:pPr>
                  <a:defRPr sz="1050" b="1">
                    <a:latin typeface="Clarendon Condensed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Urbain!$A$3:$A$6</c:f>
              <c:strCache>
                <c:ptCount val="4"/>
                <c:pt idx="0">
                  <c:v>Promotion des activités génératrices de revenus et d'emplois</c:v>
                </c:pt>
                <c:pt idx="1">
                  <c:v>Soutien à l'accès aux équipements et services sociaux de base</c:v>
                </c:pt>
                <c:pt idx="2">
                  <c:v>Soutien à l'animation sociale, culturelle et sportive</c:v>
                </c:pt>
                <c:pt idx="3">
                  <c:v>Soutien au renforcement de la gouvernance et des capacités locales</c:v>
                </c:pt>
              </c:strCache>
            </c:strRef>
          </c:cat>
          <c:val>
            <c:numRef>
              <c:f>Urbain!$B$3:$B$6</c:f>
              <c:numCache>
                <c:formatCode>_-* #,##0\ _€_-;\-* #,##0\ _€_-;_-* "-"??\ _€_-;_-@_-</c:formatCode>
                <c:ptCount val="4"/>
                <c:pt idx="0">
                  <c:v>506</c:v>
                </c:pt>
                <c:pt idx="1">
                  <c:v>2277</c:v>
                </c:pt>
                <c:pt idx="2">
                  <c:v>761</c:v>
                </c:pt>
                <c:pt idx="3">
                  <c:v>145</c:v>
                </c:pt>
              </c:numCache>
            </c:numRef>
          </c:val>
        </c:ser>
        <c:shape val="box"/>
        <c:axId val="50202496"/>
        <c:axId val="50204032"/>
        <c:axId val="0"/>
      </c:bar3DChart>
      <c:catAx>
        <c:axId val="502024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>
                <a:latin typeface="Angsana New" pitchFamily="18" charset="-34"/>
                <a:cs typeface="Angsana New" pitchFamily="18" charset="-34"/>
              </a:defRPr>
            </a:pPr>
            <a:endParaRPr lang="fr-FR"/>
          </a:p>
        </c:txPr>
        <c:crossAx val="50204032"/>
        <c:crosses val="autoZero"/>
        <c:auto val="1"/>
        <c:lblAlgn val="ctr"/>
        <c:lblOffset val="100"/>
      </c:catAx>
      <c:valAx>
        <c:axId val="50204032"/>
        <c:scaling>
          <c:orientation val="minMax"/>
        </c:scaling>
        <c:axPos val="l"/>
        <c:majorGridlines/>
        <c:numFmt formatCode="_-* #,##0\ _€_-;\-* #,##0\ _€_-;_-* &quot;-&quot;??\ _€_-;_-@_-" sourceLinked="1"/>
        <c:tickLblPos val="nextTo"/>
        <c:spPr>
          <a:solidFill>
            <a:schemeClr val="bg1"/>
          </a:solidFill>
        </c:spPr>
        <c:crossAx val="502024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4184397163120564E-2"/>
          <c:y val="0"/>
          <c:w val="0.98581560283687963"/>
          <c:h val="0.96779388083735907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108616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Clarendon Condensed" pitchFamily="18" charset="0"/>
                  </a:defRPr>
                </a:pPr>
                <a:endParaRPr lang="fr-FR"/>
              </a:p>
            </c:txPr>
            <c:showVal val="1"/>
            <c:showPercent val="1"/>
            <c:separator>
</c:separator>
          </c:dLbls>
          <c:cat>
            <c:strRef>
              <c:f>Urbain!$D$2:$E$2</c:f>
              <c:strCache>
                <c:ptCount val="2"/>
                <c:pt idx="0">
                  <c:v>Part INDH</c:v>
                </c:pt>
                <c:pt idx="1">
                  <c:v>Participation Partenaires</c:v>
                </c:pt>
              </c:strCache>
            </c:strRef>
          </c:cat>
          <c:val>
            <c:numRef>
              <c:f>Urbain!$D$7:$E$7</c:f>
              <c:numCache>
                <c:formatCode>_-* #,##0\ _€_-;\-* #,##0\ _€_-;_-* "-"??\ _€_-;_-@_-</c:formatCode>
                <c:ptCount val="2"/>
                <c:pt idx="0">
                  <c:v>1849.7652242299998</c:v>
                </c:pt>
                <c:pt idx="1">
                  <c:v>1842.0118298800003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>
              <a:latin typeface="Clarendon Condensed" pitchFamily="18" charset="0"/>
            </a:defRPr>
          </a:pPr>
          <a:endParaRPr lang="fr-FR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depthPercent val="100"/>
      <c:rAngAx val="1"/>
    </c:view3D>
    <c:sideWall>
      <c:spPr>
        <a:solidFill>
          <a:srgbClr val="FFFFCC"/>
        </a:solidFill>
      </c:spPr>
    </c:sideWall>
    <c:backWall>
      <c:spPr>
        <a:solidFill>
          <a:srgbClr val="FFFFCC"/>
        </a:solidFill>
      </c:spPr>
    </c:backWall>
    <c:plotArea>
      <c:layout>
        <c:manualLayout>
          <c:layoutTarget val="inner"/>
          <c:xMode val="edge"/>
          <c:yMode val="edge"/>
          <c:x val="0.13745745996462191"/>
          <c:y val="5.1400554097404488E-2"/>
          <c:w val="0.86254254003537834"/>
          <c:h val="0.46749635462233879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00FF"/>
            </a:solidFill>
          </c:spPr>
          <c:dLbls>
            <c:dLbl>
              <c:idx val="0"/>
              <c:layout>
                <c:manualLayout>
                  <c:x val="1.1851768899838591E-2"/>
                  <c:y val="-1.2121127283925861E-2"/>
                </c:manualLayout>
              </c:layout>
              <c:showVal val="1"/>
            </c:dLbl>
            <c:dLbl>
              <c:idx val="1"/>
              <c:layout>
                <c:manualLayout>
                  <c:x val="-2.3703537799677162E-3"/>
                  <c:y val="-3.2323006090468794E-2"/>
                </c:manualLayout>
              </c:layout>
              <c:showVal val="1"/>
            </c:dLbl>
            <c:dLbl>
              <c:idx val="2"/>
              <c:layout>
                <c:manualLayout>
                  <c:x val="-8.6911967917680421E-17"/>
                  <c:y val="-2.0201878806543058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2.020187880654305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  <a:latin typeface="Clarendon Condensed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RURAL!$A$3:$A$6</c:f>
              <c:strCache>
                <c:ptCount val="4"/>
                <c:pt idx="0">
                  <c:v>Promotion des activités génératrices de revenus et d'emplois</c:v>
                </c:pt>
                <c:pt idx="1">
                  <c:v>Soutien à l'accès aux équipements et services sociaux de base</c:v>
                </c:pt>
                <c:pt idx="2">
                  <c:v>Soutien à l'animation sociale, culturelle et sportive</c:v>
                </c:pt>
                <c:pt idx="3">
                  <c:v>Soutien au renforcement de la gouvernance et des capacités locales</c:v>
                </c:pt>
              </c:strCache>
            </c:strRef>
          </c:cat>
          <c:val>
            <c:numRef>
              <c:f>RURAL!$B$3:$B$6</c:f>
              <c:numCache>
                <c:formatCode>_-* #,##0\ _€_-;\-* #,##0\ _€_-;_-* "-"??\ _€_-;_-@_-</c:formatCode>
                <c:ptCount val="4"/>
                <c:pt idx="0">
                  <c:v>977</c:v>
                </c:pt>
                <c:pt idx="1">
                  <c:v>4665</c:v>
                </c:pt>
                <c:pt idx="2">
                  <c:v>255</c:v>
                </c:pt>
                <c:pt idx="3">
                  <c:v>249</c:v>
                </c:pt>
              </c:numCache>
            </c:numRef>
          </c:val>
        </c:ser>
        <c:shape val="box"/>
        <c:axId val="50263552"/>
        <c:axId val="50265088"/>
        <c:axId val="0"/>
      </c:bar3DChart>
      <c:catAx>
        <c:axId val="502635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>
                <a:latin typeface="Angsana New" pitchFamily="18" charset="-34"/>
                <a:cs typeface="Angsana New" pitchFamily="18" charset="-34"/>
              </a:defRPr>
            </a:pPr>
            <a:endParaRPr lang="fr-FR"/>
          </a:p>
        </c:txPr>
        <c:crossAx val="50265088"/>
        <c:crosses val="autoZero"/>
        <c:auto val="1"/>
        <c:lblAlgn val="ctr"/>
        <c:lblOffset val="100"/>
      </c:catAx>
      <c:valAx>
        <c:axId val="50265088"/>
        <c:scaling>
          <c:orientation val="minMax"/>
        </c:scaling>
        <c:axPos val="l"/>
        <c:majorGridlines/>
        <c:numFmt formatCode="_-* #,##0\ _€_-;\-* #,##0\ _€_-;_-* &quot;-&quot;??\ _€_-;_-@_-" sourceLinked="1"/>
        <c:tickLblPos val="nextTo"/>
        <c:spPr>
          <a:solidFill>
            <a:schemeClr val="bg1"/>
          </a:solidFill>
        </c:spPr>
        <c:crossAx val="502635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4184397163120564E-2"/>
          <c:y val="0"/>
          <c:w val="0.98581560283687963"/>
          <c:h val="0.96779388083735907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108616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Clarendon Condensed" pitchFamily="18" charset="0"/>
                  </a:defRPr>
                </a:pPr>
                <a:endParaRPr lang="fr-FR"/>
              </a:p>
            </c:txPr>
            <c:showVal val="1"/>
            <c:showPercent val="1"/>
            <c:separator>
</c:separator>
          </c:dLbls>
          <c:cat>
            <c:strRef>
              <c:f>RURAL!$D$2:$E$2</c:f>
              <c:strCache>
                <c:ptCount val="2"/>
                <c:pt idx="0">
                  <c:v>Part INDH</c:v>
                </c:pt>
                <c:pt idx="1">
                  <c:v>Participation Partenaires</c:v>
                </c:pt>
              </c:strCache>
            </c:strRef>
          </c:cat>
          <c:val>
            <c:numRef>
              <c:f>RURAL!$D$7:$E$7</c:f>
              <c:numCache>
                <c:formatCode>_-* #,##0\ _€_-;\-* #,##0\ _€_-;_-* "-"??\ _€_-;_-@_-</c:formatCode>
                <c:ptCount val="2"/>
                <c:pt idx="0">
                  <c:v>1773.3035409600006</c:v>
                </c:pt>
                <c:pt idx="1">
                  <c:v>560.29910009000014</c:v>
                </c:pt>
              </c:numCache>
            </c:numRef>
          </c:val>
        </c:ser>
        <c:ser>
          <c:idx val="1"/>
          <c:order val="1"/>
          <c:cat>
            <c:strRef>
              <c:f>RURAL!$D$2:$E$2</c:f>
              <c:strCache>
                <c:ptCount val="2"/>
                <c:pt idx="0">
                  <c:v>Part INDH</c:v>
                </c:pt>
                <c:pt idx="1">
                  <c:v>Participation Partenaires</c:v>
                </c:pt>
              </c:strCache>
            </c:strRef>
          </c:cat>
          <c:val>
            <c:numRef>
              <c:f>RURAL!$D$7:$E$7</c:f>
              <c:numCache>
                <c:formatCode>_-* #,##0\ _€_-;\-* #,##0\ _€_-;_-* "-"??\ _€_-;_-@_-</c:formatCode>
                <c:ptCount val="2"/>
                <c:pt idx="0">
                  <c:v>1773.3035409600006</c:v>
                </c:pt>
                <c:pt idx="1">
                  <c:v>560.29910009000014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4042697004012106E-2"/>
          <c:y val="0.85033017026717805"/>
          <c:w val="0.87191460599197668"/>
          <c:h val="0.12364385221078165"/>
        </c:manualLayout>
      </c:layout>
      <c:txPr>
        <a:bodyPr/>
        <a:lstStyle/>
        <a:p>
          <a:pPr>
            <a:defRPr>
              <a:latin typeface="Clarendon Condensed" pitchFamily="18" charset="0"/>
            </a:defRPr>
          </a:pPr>
          <a:endParaRPr lang="fr-FR"/>
        </a:p>
      </c:txPr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Feuil40!$B$1</c:f>
              <c:strCache>
                <c:ptCount val="1"/>
                <c:pt idx="0">
                  <c:v>Nombre de projets </c:v>
                </c:pt>
              </c:strCache>
            </c:strRef>
          </c:tx>
          <c:spPr>
            <a:solidFill>
              <a:srgbClr val="0033CC"/>
            </a:solidFill>
          </c:spPr>
          <c:dLbls>
            <c:showVal val="1"/>
          </c:dLbls>
          <c:cat>
            <c:strRef>
              <c:f>Feuil40!$A$2:$A$6</c:f>
              <c:strCache>
                <c:ptCount val="5"/>
                <c:pt idx="0">
                  <c:v>Construction et équipement des centres d'accueil</c:v>
                </c:pt>
                <c:pt idx="1">
                  <c:v>Enquêtes et études</c:v>
                </c:pt>
                <c:pt idx="2">
                  <c:v>Mise à niveau des centes d'accueil</c:v>
                </c:pt>
                <c:pt idx="3">
                  <c:v>Renforcement et formation de capacité de gestion</c:v>
                </c:pt>
                <c:pt idx="4">
                  <c:v>Subvention aux associations à titre de contribution au fonctionnement des centres d'accueil</c:v>
                </c:pt>
              </c:strCache>
            </c:strRef>
          </c:cat>
          <c:val>
            <c:numRef>
              <c:f>Feuil40!$B$2:$B$6</c:f>
              <c:numCache>
                <c:formatCode>General</c:formatCode>
                <c:ptCount val="5"/>
                <c:pt idx="0">
                  <c:v>983</c:v>
                </c:pt>
                <c:pt idx="1">
                  <c:v>27</c:v>
                </c:pt>
                <c:pt idx="2">
                  <c:v>618</c:v>
                </c:pt>
                <c:pt idx="3">
                  <c:v>122</c:v>
                </c:pt>
                <c:pt idx="4">
                  <c:v>160</c:v>
                </c:pt>
              </c:numCache>
            </c:numRef>
          </c:val>
        </c:ser>
        <c:shape val="box"/>
        <c:axId val="61201024"/>
        <c:axId val="61202816"/>
        <c:axId val="0"/>
      </c:bar3DChart>
      <c:catAx>
        <c:axId val="61201024"/>
        <c:scaling>
          <c:orientation val="minMax"/>
        </c:scaling>
        <c:axPos val="b"/>
        <c:tickLblPos val="nextTo"/>
        <c:txPr>
          <a:bodyPr/>
          <a:lstStyle/>
          <a:p>
            <a:pPr>
              <a:defRPr sz="600" b="1"/>
            </a:pPr>
            <a:endParaRPr lang="fr-FR"/>
          </a:p>
        </c:txPr>
        <c:crossAx val="61202816"/>
        <c:crosses val="autoZero"/>
        <c:auto val="1"/>
        <c:lblAlgn val="ctr"/>
        <c:lblOffset val="100"/>
      </c:catAx>
      <c:valAx>
        <c:axId val="61202816"/>
        <c:scaling>
          <c:orientation val="minMax"/>
        </c:scaling>
        <c:axPos val="l"/>
        <c:majorGridlines/>
        <c:numFmt formatCode="General" sourceLinked="1"/>
        <c:tickLblPos val="nextTo"/>
        <c:crossAx val="61201024"/>
        <c:crosses val="autoZero"/>
        <c:crossBetween val="between"/>
      </c:valAx>
      <c:spPr>
        <a:solidFill>
          <a:srgbClr val="FFFFCC"/>
        </a:solidFill>
      </c:spPr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/>
      <c:pie3DChart>
        <c:varyColors val="1"/>
        <c:ser>
          <c:idx val="1"/>
          <c:order val="0"/>
          <c:dPt>
            <c:idx val="0"/>
            <c:explosion val="1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 1 600 MDH; 66%</a:t>
                    </a:r>
                  </a:p>
                </c:rich>
              </c:tx>
              <c:dLblPos val="bestFit"/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 822 MDH;</a:t>
                    </a:r>
                  </a:p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 34%</a:t>
                    </a:r>
                  </a:p>
                </c:rich>
              </c:tx>
              <c:dLblPos val="bestFit"/>
              <c:showVal val="1"/>
              <c:showPercent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  <c:showPercent val="1"/>
          </c:dLbls>
          <c:cat>
            <c:strRef>
              <c:f>Feuil40!$E$33:$F$33</c:f>
              <c:strCache>
                <c:ptCount val="2"/>
                <c:pt idx="0">
                  <c:v>Montant INDH </c:v>
                </c:pt>
                <c:pt idx="1">
                  <c:v>Partenaires</c:v>
                </c:pt>
              </c:strCache>
            </c:strRef>
          </c:cat>
          <c:val>
            <c:numRef>
              <c:f>Feuil40!$E$34:$F$34</c:f>
              <c:numCache>
                <c:formatCode>_-* #,##0\ _€_-;\-* #,##0\ _€_-;_-* "-"??\ _€_-;_-@_-</c:formatCode>
                <c:ptCount val="2"/>
                <c:pt idx="0">
                  <c:v>1600.4603863199998</c:v>
                </c:pt>
                <c:pt idx="1">
                  <c:v>821.7905536999998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/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depthPercent val="100"/>
      <c:rAngAx val="1"/>
    </c:view3D>
    <c:sideWall>
      <c:spPr>
        <a:solidFill>
          <a:srgbClr val="FFFFCC"/>
        </a:solidFill>
      </c:spPr>
    </c:sideWall>
    <c:backWall>
      <c:spPr>
        <a:solidFill>
          <a:srgbClr val="FFFFCC"/>
        </a:solidFill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0000FF"/>
            </a:solidFill>
          </c:spPr>
          <c:dLbls>
            <c:txPr>
              <a:bodyPr/>
              <a:lstStyle/>
              <a:p>
                <a:pPr>
                  <a:defRPr sz="1050" b="1">
                    <a:latin typeface="Clarendon Condensed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Précarité!$A$3:$A$7</c:f>
              <c:strCache>
                <c:ptCount val="5"/>
                <c:pt idx="0">
                  <c:v>Construction et équipement des centres d'accueil</c:v>
                </c:pt>
                <c:pt idx="1">
                  <c:v>Enquêtes et études</c:v>
                </c:pt>
                <c:pt idx="2">
                  <c:v>Mise à niveau des centes d'accueil</c:v>
                </c:pt>
                <c:pt idx="3">
                  <c:v>Renforcement et formation de capacité de gestion</c:v>
                </c:pt>
                <c:pt idx="4">
                  <c:v>Subvention aux associations à titre de contribution au fonctionnement des centres d'accueil</c:v>
                </c:pt>
              </c:strCache>
            </c:strRef>
          </c:cat>
          <c:val>
            <c:numRef>
              <c:f>Précarité!$B$3:$B$7</c:f>
              <c:numCache>
                <c:formatCode>_-* #,##0\ _€_-;\-* #,##0\ _€_-;_-* "-"??\ _€_-;_-@_-</c:formatCode>
                <c:ptCount val="5"/>
                <c:pt idx="0">
                  <c:v>983</c:v>
                </c:pt>
                <c:pt idx="1">
                  <c:v>27</c:v>
                </c:pt>
                <c:pt idx="2">
                  <c:v>618</c:v>
                </c:pt>
                <c:pt idx="3">
                  <c:v>122</c:v>
                </c:pt>
                <c:pt idx="4">
                  <c:v>160</c:v>
                </c:pt>
              </c:numCache>
            </c:numRef>
          </c:val>
        </c:ser>
        <c:shape val="box"/>
        <c:axId val="61389056"/>
        <c:axId val="61280256"/>
        <c:axId val="0"/>
      </c:bar3DChart>
      <c:catAx>
        <c:axId val="613890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>
                <a:latin typeface="Angsana New" pitchFamily="18" charset="-34"/>
                <a:cs typeface="Angsana New" pitchFamily="18" charset="-34"/>
              </a:defRPr>
            </a:pPr>
            <a:endParaRPr lang="fr-FR"/>
          </a:p>
        </c:txPr>
        <c:crossAx val="61280256"/>
        <c:crosses val="autoZero"/>
        <c:auto val="1"/>
        <c:lblAlgn val="ctr"/>
        <c:lblOffset val="100"/>
      </c:catAx>
      <c:valAx>
        <c:axId val="61280256"/>
        <c:scaling>
          <c:orientation val="minMax"/>
        </c:scaling>
        <c:axPos val="l"/>
        <c:majorGridlines/>
        <c:numFmt formatCode="_-* #,##0\ _€_-;\-* #,##0\ _€_-;_-* &quot;-&quot;??\ _€_-;_-@_-" sourceLinked="1"/>
        <c:tickLblPos val="nextTo"/>
        <c:spPr>
          <a:solidFill>
            <a:schemeClr val="bg1"/>
          </a:solidFill>
        </c:spPr>
        <c:crossAx val="613890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4184397163120564E-2"/>
          <c:y val="0"/>
          <c:w val="0.98581560283687963"/>
          <c:h val="0.96779388083735907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108616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Clarendon Condensed" pitchFamily="18" charset="0"/>
                  </a:defRPr>
                </a:pPr>
                <a:endParaRPr lang="fr-FR"/>
              </a:p>
            </c:txPr>
            <c:showVal val="1"/>
            <c:showPercent val="1"/>
            <c:separator>
</c:separator>
          </c:dLbls>
          <c:cat>
            <c:strRef>
              <c:f>Précarité!$D$2:$E$2</c:f>
              <c:strCache>
                <c:ptCount val="2"/>
                <c:pt idx="0">
                  <c:v>Part INDH</c:v>
                </c:pt>
                <c:pt idx="1">
                  <c:v>Participation Partenaires</c:v>
                </c:pt>
              </c:strCache>
            </c:strRef>
          </c:cat>
          <c:val>
            <c:numRef>
              <c:f>Précarité!$D$8:$E$8</c:f>
              <c:numCache>
                <c:formatCode>_-* #,##0\ _€_-;\-* #,##0\ _€_-;_-* "-"??\ _€_-;_-@_-</c:formatCode>
                <c:ptCount val="2"/>
                <c:pt idx="0">
                  <c:v>1600.46038632</c:v>
                </c:pt>
                <c:pt idx="1">
                  <c:v>821.7905536999998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>
              <a:latin typeface="Clarendon Condensed" pitchFamily="18" charset="0"/>
            </a:defRPr>
          </a:pPr>
          <a:endParaRPr lang="fr-FR"/>
        </a:p>
      </c:txPr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AEF94-2DFD-4B21-9E65-94A8947E43BF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B802F-0401-4435-BDF5-34B40E621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B41B48-58E4-491C-A30B-60060FCF01DE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DC8C93-44C1-4B5A-89AF-2C652AE7E9D7}" type="slidenum">
              <a:rPr lang="fr-FR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4D5606-DA72-4EFE-848F-6898E960185F}" type="slidenum">
              <a:rPr lang="fr-FR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6963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04C6D5-5E7E-40B8-8694-ED76ED2F48BE}" type="slidenum">
              <a:rPr lang="fr-FR" smtClean="0"/>
              <a:pPr>
                <a:defRPr/>
              </a:pPr>
              <a:t>6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8C716-BCF6-4DCD-8D43-1AA902CFD529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1FFF-95CB-40BC-BC92-F1631AAA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image" Target="../media/image3.png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image" Target="../media/image3.png"/><Relationship Id="rId7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1835150" y="2997200"/>
            <a:ext cx="5905500" cy="3508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3"/>
              </a:buBlip>
            </a:pPr>
            <a:r>
              <a:rPr lang="fr-FR" sz="1700" b="1" dirty="0">
                <a:solidFill>
                  <a:srgbClr val="006600"/>
                </a:solidFill>
              </a:rPr>
              <a:t>    </a:t>
            </a:r>
            <a:r>
              <a:rPr lang="fr-FR" sz="1700" b="1" dirty="0" smtClean="0">
                <a:solidFill>
                  <a:srgbClr val="006600"/>
                </a:solidFill>
              </a:rPr>
              <a:t>Réalisations de l’INDH</a:t>
            </a:r>
            <a:endParaRPr lang="fr-FR" sz="1700" b="1" dirty="0">
              <a:solidFill>
                <a:srgbClr val="006600"/>
              </a:solidFill>
            </a:endParaRP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 rot="2372389">
            <a:off x="1763713" y="3003550"/>
            <a:ext cx="360362" cy="366713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075"/>
          <p:cNvSpPr>
            <a:spLocks noChangeArrowheads="1"/>
          </p:cNvSpPr>
          <p:nvPr/>
        </p:nvSpPr>
        <p:spPr bwMode="auto">
          <a:xfrm>
            <a:off x="500063" y="3305175"/>
            <a:ext cx="428625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3"/>
              </a:buBlip>
            </a:pPr>
            <a:r>
              <a:rPr lang="fr-FR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4 867 110</a:t>
            </a:r>
            <a:r>
              <a:rPr lang="fr-FR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bénéficiaires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3"/>
              </a:buBlip>
            </a:pPr>
            <a:r>
              <a:rPr lang="fr-FR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19 848</a:t>
            </a:r>
            <a:r>
              <a:rPr lang="fr-FR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projets réalisés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3"/>
              </a:buBlip>
            </a:pPr>
            <a:r>
              <a:rPr lang="fr-FR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 Pour plus de</a:t>
            </a:r>
            <a:r>
              <a:rPr lang="fr-FR" b="1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11,91</a:t>
            </a:r>
            <a:r>
              <a:rPr lang="fr-FR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 Milliards DH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3"/>
              </a:buBlip>
            </a:pPr>
            <a:r>
              <a:rPr lang="fr-FR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 Participation INDH: </a:t>
            </a:r>
            <a:r>
              <a:rPr lang="fr-FR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7,1</a:t>
            </a:r>
            <a:r>
              <a:rPr lang="fr-FR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 Milliard de DH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3"/>
              </a:buBlip>
            </a:pPr>
            <a:r>
              <a:rPr lang="fr-FR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206.000</a:t>
            </a:r>
            <a:r>
              <a:rPr lang="fr-FR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 H/J/F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</a:pPr>
            <a:endParaRPr lang="fr-FR">
              <a:solidFill>
                <a:srgbClr val="191919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1" indent="-177800" algn="just" defTabSz="355600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fr-FR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4"/>
          <p:cNvSpPr txBox="1">
            <a:spLocks noChangeArrowheads="1"/>
          </p:cNvSpPr>
          <p:nvPr/>
        </p:nvSpPr>
        <p:spPr bwMode="auto">
          <a:xfrm>
            <a:off x="357188" y="2428875"/>
            <a:ext cx="4210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lnSpc>
                <a:spcPct val="80000"/>
              </a:lnSpc>
              <a:spcBef>
                <a:spcPct val="40000"/>
              </a:spcBef>
            </a:pPr>
            <a:r>
              <a:rPr lang="fr-FR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Chiffres </a:t>
            </a:r>
            <a:r>
              <a:rPr lang="fr-FR" altLang="zh-CN" b="1">
                <a:solidFill>
                  <a:srgbClr val="0066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au 31 Décembre 2009</a:t>
            </a:r>
            <a:endParaRPr lang="fr-FR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ZoneTexte 17"/>
          <p:cNvSpPr txBox="1">
            <a:spLocks noChangeArrowheads="1"/>
          </p:cNvSpPr>
          <p:nvPr/>
        </p:nvSpPr>
        <p:spPr bwMode="auto">
          <a:xfrm>
            <a:off x="5286375" y="3581400"/>
            <a:ext cx="3286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34" charset="0"/>
              </a:rPr>
              <a:t>Nombre de projets par programme</a:t>
            </a:r>
          </a:p>
        </p:txBody>
      </p:sp>
      <p:graphicFrame>
        <p:nvGraphicFramePr>
          <p:cNvPr id="17" name="Graphique 16"/>
          <p:cNvGraphicFramePr/>
          <p:nvPr/>
        </p:nvGraphicFramePr>
        <p:xfrm>
          <a:off x="4714876" y="1000108"/>
          <a:ext cx="414337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2534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à coins arrondis 14"/>
          <p:cNvSpPr/>
          <p:nvPr/>
        </p:nvSpPr>
        <p:spPr>
          <a:xfrm>
            <a:off x="428625" y="715963"/>
            <a:ext cx="8215313" cy="3365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fr-FR" altLang="zh-CN" sz="24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" pitchFamily="18" charset="0"/>
                <a:ea typeface="宋体" pitchFamily="2" charset="-122"/>
                <a:cs typeface="Arial" pitchFamily="34" charset="0"/>
              </a:rPr>
              <a:t>Les réalisations</a:t>
            </a:r>
            <a:endParaRPr lang="fr-FR" sz="2400">
              <a:solidFill>
                <a:srgbClr val="000000"/>
              </a:solidFill>
              <a:latin typeface="Bodoni MT" pitchFamily="18" charset="0"/>
              <a:cs typeface="Arial" pitchFamily="34" charset="0"/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AAFAB-53F8-4672-9B9B-297D80932B23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www.indh.ma</a:t>
            </a:r>
          </a:p>
        </p:txBody>
      </p:sp>
      <p:pic>
        <p:nvPicPr>
          <p:cNvPr id="2253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2875" y="3857625"/>
            <a:ext cx="3206750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0" y="4286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2200" b="1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Programme de lutte contre l’exclusion sociale en milieu urbain</a:t>
            </a:r>
          </a:p>
        </p:txBody>
      </p:sp>
      <p:sp>
        <p:nvSpPr>
          <p:cNvPr id="23556" name="ZoneTexte 23"/>
          <p:cNvSpPr txBox="1">
            <a:spLocks noChangeArrowheads="1"/>
          </p:cNvSpPr>
          <p:nvPr/>
        </p:nvSpPr>
        <p:spPr bwMode="auto">
          <a:xfrm>
            <a:off x="5572125" y="6143625"/>
            <a:ext cx="3286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/>
              <a:t>Répartition du financement des projets</a:t>
            </a:r>
          </a:p>
        </p:txBody>
      </p:sp>
      <p:sp>
        <p:nvSpPr>
          <p:cNvPr id="29" name="Rectangle 4"/>
          <p:cNvSpPr txBox="1">
            <a:spLocks noChangeArrowheads="1"/>
          </p:cNvSpPr>
          <p:nvPr/>
        </p:nvSpPr>
        <p:spPr>
          <a:xfrm>
            <a:off x="428625" y="1333500"/>
            <a:ext cx="4210050" cy="523875"/>
          </a:xfrm>
          <a:prstGeom prst="rect">
            <a:avLst/>
          </a:prstGeom>
        </p:spPr>
        <p:txBody>
          <a:bodyPr/>
          <a:lstStyle/>
          <a:p>
            <a:pPr marL="273050" indent="-273050" algn="just">
              <a:lnSpc>
                <a:spcPct val="80000"/>
              </a:lnSpc>
              <a:spcBef>
                <a:spcPct val="40000"/>
              </a:spcBef>
              <a:defRPr/>
            </a:pPr>
            <a:r>
              <a:rPr lang="fr-FR" b="1" kern="0" dirty="0">
                <a:latin typeface="+mj-lt"/>
                <a:ea typeface="+mj-ea"/>
                <a:cs typeface="+mj-cs"/>
              </a:rPr>
              <a:t>Ciblage territorial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1697038"/>
            <a:ext cx="4214813" cy="14462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723900" lvl="2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264 quartiers dans les villes les plus peuplées du Royaume</a:t>
            </a:r>
          </a:p>
          <a:p>
            <a:pPr marL="723900" lvl="2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42 Préfectures et Provinces</a:t>
            </a:r>
          </a:p>
        </p:txBody>
      </p:sp>
      <p:sp>
        <p:nvSpPr>
          <p:cNvPr id="17" name="Rectangle 7075"/>
          <p:cNvSpPr>
            <a:spLocks noChangeArrowheads="1"/>
          </p:cNvSpPr>
          <p:nvPr/>
        </p:nvSpPr>
        <p:spPr bwMode="auto">
          <a:xfrm>
            <a:off x="428625" y="3500438"/>
            <a:ext cx="4143375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1.475.600 bénéficiaires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3.689 projets réalisés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Pour plus de 3.692 MDH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dirty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Participation INDH: </a:t>
            </a: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1850 MDH</a:t>
            </a: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571500" y="3143250"/>
            <a:ext cx="4210050" cy="523875"/>
          </a:xfrm>
          <a:prstGeom prst="rect">
            <a:avLst/>
          </a:prstGeom>
        </p:spPr>
        <p:txBody>
          <a:bodyPr/>
          <a:lstStyle/>
          <a:p>
            <a:pPr marL="273050" indent="-273050" algn="just">
              <a:lnSpc>
                <a:spcPct val="80000"/>
              </a:lnSpc>
              <a:spcBef>
                <a:spcPct val="40000"/>
              </a:spcBef>
              <a:defRPr/>
            </a:pPr>
            <a:r>
              <a:rPr lang="fr-FR" b="1" kern="0" dirty="0">
                <a:latin typeface="+mj-lt"/>
                <a:ea typeface="+mj-ea"/>
                <a:cs typeface="+mj-cs"/>
              </a:rPr>
              <a:t>Résultats</a:t>
            </a:r>
          </a:p>
        </p:txBody>
      </p:sp>
      <p:sp>
        <p:nvSpPr>
          <p:cNvPr id="23561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xfrm>
            <a:off x="6938963" y="6524625"/>
            <a:ext cx="2133600" cy="26193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0C1666-8A37-465E-AC18-4F9A4E379E3A}" type="slidenum">
              <a:rPr lang="fr-FR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2" name="Espace réservé du numéro de diapositive 3"/>
          <p:cNvSpPr txBox="1">
            <a:spLocks/>
          </p:cNvSpPr>
          <p:nvPr/>
        </p:nvSpPr>
        <p:spPr bwMode="auto">
          <a:xfrm>
            <a:off x="295275" y="6524625"/>
            <a:ext cx="2133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1400" b="1">
                <a:solidFill>
                  <a:srgbClr val="000099"/>
                </a:solidFill>
              </a:rPr>
              <a:t>www.indh.ma</a:t>
            </a:r>
          </a:p>
        </p:txBody>
      </p:sp>
      <p:graphicFrame>
        <p:nvGraphicFramePr>
          <p:cNvPr id="20" name="Graphique 19"/>
          <p:cNvGraphicFramePr>
            <a:graphicFrameLocks/>
          </p:cNvGraphicFramePr>
          <p:nvPr/>
        </p:nvGraphicFramePr>
        <p:xfrm>
          <a:off x="3929058" y="1000108"/>
          <a:ext cx="542928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Graphique 20"/>
          <p:cNvGraphicFramePr>
            <a:graphicFrameLocks/>
          </p:cNvGraphicFramePr>
          <p:nvPr/>
        </p:nvGraphicFramePr>
        <p:xfrm>
          <a:off x="5786446" y="4286256"/>
          <a:ext cx="2928958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4EE45-785D-40D1-93B0-5A40BCA9CFED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graphicFrame>
        <p:nvGraphicFramePr>
          <p:cNvPr id="4" name="Graphique 3"/>
          <p:cNvGraphicFramePr>
            <a:graphicFrameLocks/>
          </p:cNvGraphicFramePr>
          <p:nvPr/>
        </p:nvGraphicFramePr>
        <p:xfrm>
          <a:off x="3500430" y="1142984"/>
          <a:ext cx="5357850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/>
        </p:nvGraphicFramePr>
        <p:xfrm>
          <a:off x="4357686" y="3714752"/>
          <a:ext cx="3490917" cy="2357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-214313" y="1857375"/>
            <a:ext cx="4214813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723900" lvl="2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403 communes rurales</a:t>
            </a:r>
          </a:p>
        </p:txBody>
      </p:sp>
      <p:pic>
        <p:nvPicPr>
          <p:cNvPr id="24582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17145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14313" y="428625"/>
            <a:ext cx="86439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2200" b="1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Programme de lutte contre la pauvreté en milieu rural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214313" y="3071813"/>
            <a:ext cx="4210050" cy="523875"/>
          </a:xfrm>
          <a:prstGeom prst="rect">
            <a:avLst/>
          </a:prstGeom>
        </p:spPr>
        <p:txBody>
          <a:bodyPr/>
          <a:lstStyle/>
          <a:p>
            <a:pPr marL="273050" indent="-273050" algn="just">
              <a:lnSpc>
                <a:spcPct val="80000"/>
              </a:lnSpc>
              <a:spcBef>
                <a:spcPct val="40000"/>
              </a:spcBef>
              <a:defRPr/>
            </a:pPr>
            <a:r>
              <a:rPr lang="fr-FR" b="1" kern="0" dirty="0">
                <a:latin typeface="+mj-lt"/>
                <a:ea typeface="+mj-ea"/>
                <a:cs typeface="+mj-cs"/>
              </a:rPr>
              <a:t>Résultats</a:t>
            </a:r>
          </a:p>
        </p:txBody>
      </p:sp>
      <p:sp>
        <p:nvSpPr>
          <p:cNvPr id="12" name="Rectangle 7075"/>
          <p:cNvSpPr>
            <a:spLocks noChangeArrowheads="1"/>
          </p:cNvSpPr>
          <p:nvPr/>
        </p:nvSpPr>
        <p:spPr bwMode="auto">
          <a:xfrm>
            <a:off x="285750" y="3571875"/>
            <a:ext cx="414337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fr-FR" b="1" dirty="0">
                <a:solidFill>
                  <a:schemeClr val="tx2"/>
                </a:solidFill>
                <a:latin typeface="Arial" charset="0"/>
                <a:cs typeface="Arial" charset="0"/>
              </a:rPr>
              <a:t>1 536 500</a:t>
            </a:r>
            <a:r>
              <a:rPr lang="fr-FR" b="1" kern="0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fr-FR" kern="0" dirty="0">
                <a:solidFill>
                  <a:schemeClr val="tx2"/>
                </a:solidFill>
                <a:latin typeface="Arial" charset="0"/>
                <a:cs typeface="Arial" charset="0"/>
              </a:rPr>
              <a:t>bénéficiaires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b="1" dirty="0">
                <a:solidFill>
                  <a:schemeClr val="tx2"/>
                </a:solidFill>
                <a:latin typeface="Calibri"/>
                <a:cs typeface="Arial" charset="0"/>
              </a:rPr>
              <a:t> 6 146</a:t>
            </a:r>
            <a:r>
              <a:rPr lang="fr-FR" kern="0" dirty="0">
                <a:solidFill>
                  <a:schemeClr val="tx2"/>
                </a:solidFill>
                <a:latin typeface="Arial" charset="0"/>
                <a:cs typeface="Arial" charset="0"/>
              </a:rPr>
              <a:t> projets réalisés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2"/>
                </a:solidFill>
                <a:latin typeface="Arial" charset="0"/>
                <a:cs typeface="Arial" charset="0"/>
              </a:rPr>
              <a:t>Pour plus de </a:t>
            </a:r>
            <a:r>
              <a:rPr lang="fr-FR" b="1" kern="0" dirty="0">
                <a:solidFill>
                  <a:schemeClr val="tx2"/>
                </a:solidFill>
                <a:latin typeface="Arial" charset="0"/>
                <a:cs typeface="Arial" charset="0"/>
              </a:rPr>
              <a:t>2.33</a:t>
            </a:r>
            <a:r>
              <a:rPr lang="fr-FR" kern="0" dirty="0">
                <a:solidFill>
                  <a:schemeClr val="tx2"/>
                </a:solidFill>
                <a:latin typeface="Arial" charset="0"/>
                <a:cs typeface="Arial" charset="0"/>
              </a:rPr>
              <a:t> MDH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defRPr/>
            </a:pPr>
            <a:endParaRPr lang="fr-FR" kern="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882650" lvl="1" indent="-342900" algn="just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fr-FR" sz="800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24586" name="ZoneTexte 17"/>
          <p:cNvSpPr txBox="1">
            <a:spLocks noChangeArrowheads="1"/>
          </p:cNvSpPr>
          <p:nvPr/>
        </p:nvSpPr>
        <p:spPr bwMode="auto">
          <a:xfrm>
            <a:off x="4929188" y="857250"/>
            <a:ext cx="3286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34" charset="0"/>
              </a:rPr>
              <a:t>Nombre de projets par rubrique</a:t>
            </a:r>
          </a:p>
        </p:txBody>
      </p:sp>
      <p:sp>
        <p:nvSpPr>
          <p:cNvPr id="24587" name="ZoneTexte 23"/>
          <p:cNvSpPr txBox="1">
            <a:spLocks noChangeArrowheads="1"/>
          </p:cNvSpPr>
          <p:nvPr/>
        </p:nvSpPr>
        <p:spPr bwMode="auto">
          <a:xfrm>
            <a:off x="4643438" y="6000750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/>
              <a:t>Répartition du financement des projets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0" y="428625"/>
            <a:ext cx="9144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200" b="1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Programme de lutte contre la précarité</a:t>
            </a:r>
          </a:p>
        </p:txBody>
      </p:sp>
      <p:sp>
        <p:nvSpPr>
          <p:cNvPr id="21" name="Rectangle 7075"/>
          <p:cNvSpPr>
            <a:spLocks noChangeArrowheads="1"/>
          </p:cNvSpPr>
          <p:nvPr/>
        </p:nvSpPr>
        <p:spPr bwMode="auto">
          <a:xfrm>
            <a:off x="495300" y="1809750"/>
            <a:ext cx="414337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b="1" kern="0" dirty="0">
                <a:latin typeface="Arial" charset="0"/>
                <a:cs typeface="Arial" charset="0"/>
              </a:rPr>
              <a:t>477.500</a:t>
            </a:r>
            <a:r>
              <a:rPr lang="fr-FR" kern="0" dirty="0">
                <a:latin typeface="Arial" charset="0"/>
                <a:cs typeface="Arial" charset="0"/>
              </a:rPr>
              <a:t> bénéficiaires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b="1" kern="0" dirty="0">
                <a:latin typeface="Arial" charset="0"/>
                <a:cs typeface="Arial" charset="0"/>
              </a:rPr>
              <a:t>1.910</a:t>
            </a:r>
            <a:r>
              <a:rPr lang="fr-FR" kern="0" dirty="0">
                <a:latin typeface="Arial" charset="0"/>
                <a:cs typeface="Arial" charset="0"/>
              </a:rPr>
              <a:t> projets réalisés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latin typeface="Arial" charset="0"/>
                <a:cs typeface="Arial" charset="0"/>
              </a:rPr>
              <a:t>Pour plus de </a:t>
            </a:r>
            <a:r>
              <a:rPr lang="fr-FR" b="1" kern="0" dirty="0">
                <a:latin typeface="Arial" charset="0"/>
                <a:cs typeface="Arial" charset="0"/>
              </a:rPr>
              <a:t>2.4</a:t>
            </a:r>
            <a:r>
              <a:rPr lang="fr-FR" kern="0" dirty="0">
                <a:latin typeface="Arial" charset="0"/>
                <a:cs typeface="Arial" charset="0"/>
              </a:rPr>
              <a:t> MDH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defRPr/>
            </a:pPr>
            <a:endParaRPr lang="fr-FR" kern="0" dirty="0">
              <a:latin typeface="Arial" charset="0"/>
              <a:cs typeface="Arial" charset="0"/>
            </a:endParaRPr>
          </a:p>
          <a:p>
            <a:pPr marL="882650" lvl="1" indent="-342900" algn="just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fr-FR" sz="800" dirty="0">
              <a:latin typeface="Arial" charset="0"/>
              <a:cs typeface="Arial" charset="0"/>
            </a:endParaRPr>
          </a:p>
        </p:txBody>
      </p:sp>
      <p:sp>
        <p:nvSpPr>
          <p:cNvPr id="22" name="Rectangle 4"/>
          <p:cNvSpPr txBox="1">
            <a:spLocks noChangeArrowheads="1"/>
          </p:cNvSpPr>
          <p:nvPr/>
        </p:nvSpPr>
        <p:spPr>
          <a:xfrm>
            <a:off x="428625" y="1428750"/>
            <a:ext cx="4210050" cy="523875"/>
          </a:xfrm>
          <a:prstGeom prst="rect">
            <a:avLst/>
          </a:prstGeom>
        </p:spPr>
        <p:txBody>
          <a:bodyPr/>
          <a:lstStyle/>
          <a:p>
            <a:pPr marL="273050" indent="-273050" algn="just">
              <a:lnSpc>
                <a:spcPct val="80000"/>
              </a:lnSpc>
              <a:spcBef>
                <a:spcPct val="40000"/>
              </a:spcBef>
              <a:defRPr/>
            </a:pPr>
            <a:r>
              <a:rPr lang="fr-FR" b="1" kern="0" dirty="0">
                <a:latin typeface="+mj-lt"/>
                <a:ea typeface="+mj-ea"/>
                <a:cs typeface="+mj-cs"/>
              </a:rPr>
              <a:t>Résultats</a:t>
            </a:r>
          </a:p>
        </p:txBody>
      </p:sp>
      <p:sp>
        <p:nvSpPr>
          <p:cNvPr id="15" name="Rectangle 7075"/>
          <p:cNvSpPr>
            <a:spLocks noChangeArrowheads="1"/>
          </p:cNvSpPr>
          <p:nvPr/>
        </p:nvSpPr>
        <p:spPr bwMode="auto">
          <a:xfrm>
            <a:off x="5286375" y="5095875"/>
            <a:ext cx="3786188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Fonctionnement des centres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Qualification des RH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Engagement des partenaires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defRPr/>
            </a:pPr>
            <a:endParaRPr lang="fr-FR" kern="0" dirty="0">
              <a:solidFill>
                <a:schemeClr val="tx1">
                  <a:lumMod val="90000"/>
                  <a:lumOff val="10000"/>
                </a:schemeClr>
              </a:solidFill>
              <a:latin typeface="Arial" charset="0"/>
              <a:cs typeface="Arial" charset="0"/>
            </a:endParaRPr>
          </a:p>
          <a:p>
            <a:pPr marL="882650" lvl="1" indent="-342900" algn="just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fr-FR" sz="800" dirty="0">
              <a:latin typeface="Arial" charset="0"/>
              <a:cs typeface="Arial" charset="0"/>
            </a:endParaRP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>
          <a:xfrm>
            <a:off x="5005388" y="4714875"/>
            <a:ext cx="3352800" cy="523875"/>
          </a:xfrm>
          <a:prstGeom prst="rect">
            <a:avLst/>
          </a:prstGeom>
        </p:spPr>
        <p:txBody>
          <a:bodyPr/>
          <a:lstStyle/>
          <a:p>
            <a:pPr marL="273050" indent="-273050" algn="just">
              <a:lnSpc>
                <a:spcPct val="80000"/>
              </a:lnSpc>
              <a:spcBef>
                <a:spcPct val="40000"/>
              </a:spcBef>
              <a:defRPr/>
            </a:pPr>
            <a:r>
              <a:rPr lang="fr-FR" b="1" kern="0" dirty="0">
                <a:latin typeface="+mj-lt"/>
                <a:ea typeface="+mj-ea"/>
                <a:cs typeface="+mj-cs"/>
              </a:rPr>
              <a:t>Points critiques</a:t>
            </a:r>
          </a:p>
        </p:txBody>
      </p:sp>
      <p:sp>
        <p:nvSpPr>
          <p:cNvPr id="2560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xfrm>
            <a:off x="6938963" y="6524625"/>
            <a:ext cx="2133600" cy="26193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7A36D6-CD71-4074-BAAF-C22ACE04D7B7}" type="slidenum">
              <a:rPr lang="fr-FR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Espace réservé du numéro de diapositive 3"/>
          <p:cNvSpPr txBox="1">
            <a:spLocks/>
          </p:cNvSpPr>
          <p:nvPr/>
        </p:nvSpPr>
        <p:spPr bwMode="auto">
          <a:xfrm>
            <a:off x="295275" y="6524625"/>
            <a:ext cx="2133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1400" b="1">
                <a:solidFill>
                  <a:srgbClr val="000099"/>
                </a:solidFill>
              </a:rPr>
              <a:t>www.indh.ma</a:t>
            </a:r>
          </a:p>
        </p:txBody>
      </p:sp>
      <p:graphicFrame>
        <p:nvGraphicFramePr>
          <p:cNvPr id="20" name="Graphique 19"/>
          <p:cNvGraphicFramePr/>
          <p:nvPr/>
        </p:nvGraphicFramePr>
        <p:xfrm>
          <a:off x="2147468400" y="214746840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5" name="Graphique 24"/>
          <p:cNvGraphicFramePr>
            <a:graphicFrameLocks/>
          </p:cNvGraphicFramePr>
          <p:nvPr/>
        </p:nvGraphicFramePr>
        <p:xfrm>
          <a:off x="2147468400" y="214746840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Graphique 16"/>
          <p:cNvGraphicFramePr>
            <a:graphicFrameLocks/>
          </p:cNvGraphicFramePr>
          <p:nvPr/>
        </p:nvGraphicFramePr>
        <p:xfrm>
          <a:off x="3500430" y="1142984"/>
          <a:ext cx="5357850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9" name="Graphique 18"/>
          <p:cNvGraphicFramePr>
            <a:graphicFrameLocks/>
          </p:cNvGraphicFramePr>
          <p:nvPr/>
        </p:nvGraphicFramePr>
        <p:xfrm>
          <a:off x="857224" y="3643314"/>
          <a:ext cx="3429024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0" y="428625"/>
            <a:ext cx="9144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200" b="1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Programme transversal</a:t>
            </a:r>
          </a:p>
        </p:txBody>
      </p:sp>
      <p:sp>
        <p:nvSpPr>
          <p:cNvPr id="17" name="Rectangle 7075"/>
          <p:cNvSpPr>
            <a:spLocks noChangeArrowheads="1"/>
          </p:cNvSpPr>
          <p:nvPr/>
        </p:nvSpPr>
        <p:spPr bwMode="auto">
          <a:xfrm>
            <a:off x="571500" y="2071688"/>
            <a:ext cx="41433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b="1" dirty="0">
                <a:solidFill>
                  <a:srgbClr val="000000"/>
                </a:solidFill>
                <a:latin typeface="Calibri"/>
                <a:cs typeface="Arial" charset="0"/>
              </a:rPr>
              <a:t>1 377 510 </a:t>
            </a: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bénéficiaires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b="1" dirty="0">
                <a:solidFill>
                  <a:srgbClr val="000000"/>
                </a:solidFill>
                <a:latin typeface="Calibri"/>
                <a:cs typeface="Arial" charset="0"/>
              </a:rPr>
              <a:t>8 103</a:t>
            </a:r>
            <a:r>
              <a:rPr lang="fr-FR" b="1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projets réalisés</a:t>
            </a:r>
          </a:p>
          <a:p>
            <a:pPr marL="266700" lvl="1" indent="-177800" algn="just" defTabSz="355600">
              <a:spcBef>
                <a:spcPct val="40000"/>
              </a:spcBef>
              <a:buClr>
                <a:schemeClr val="accent2"/>
              </a:buClr>
              <a:buSzPct val="80000"/>
              <a:buFontTx/>
              <a:buBlip>
                <a:blip r:embed="rId4"/>
              </a:buBlip>
              <a:defRPr/>
            </a:pP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Pour plus de </a:t>
            </a:r>
            <a:r>
              <a:rPr lang="fr-FR" b="1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3.47</a:t>
            </a:r>
            <a:r>
              <a:rPr lang="fr-FR" kern="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rPr>
              <a:t> MDH</a:t>
            </a: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357188" y="1571625"/>
            <a:ext cx="4210050" cy="523875"/>
          </a:xfrm>
          <a:prstGeom prst="rect">
            <a:avLst/>
          </a:prstGeom>
        </p:spPr>
        <p:txBody>
          <a:bodyPr/>
          <a:lstStyle/>
          <a:p>
            <a:pPr marL="273050" indent="-273050" algn="just">
              <a:lnSpc>
                <a:spcPct val="80000"/>
              </a:lnSpc>
              <a:spcBef>
                <a:spcPct val="40000"/>
              </a:spcBef>
              <a:defRPr/>
            </a:pPr>
            <a:r>
              <a:rPr lang="fr-FR" b="1" kern="0" dirty="0">
                <a:latin typeface="+mj-lt"/>
                <a:ea typeface="+mj-ea"/>
                <a:cs typeface="+mj-cs"/>
              </a:rPr>
              <a:t>Résultats</a:t>
            </a:r>
          </a:p>
        </p:txBody>
      </p:sp>
      <p:sp>
        <p:nvSpPr>
          <p:cNvPr id="2356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938963" y="6524625"/>
            <a:ext cx="2133600" cy="261938"/>
          </a:xfrm>
        </p:spPr>
        <p:txBody>
          <a:bodyPr/>
          <a:lstStyle/>
          <a:p>
            <a:pPr>
              <a:defRPr/>
            </a:pPr>
            <a:fld id="{08DD933E-574E-418C-A5F1-18AEF3A80E87}" type="slidenum">
              <a:rPr lang="fr-FR" smtClean="0"/>
              <a:pPr>
                <a:defRPr/>
              </a:pPr>
              <a:t>6</a:t>
            </a:fld>
            <a:endParaRPr lang="fr-FR" smtClean="0"/>
          </a:p>
        </p:txBody>
      </p:sp>
      <p:sp>
        <p:nvSpPr>
          <p:cNvPr id="26631" name="Espace réservé du numéro de diapositive 3"/>
          <p:cNvSpPr txBox="1">
            <a:spLocks/>
          </p:cNvSpPr>
          <p:nvPr/>
        </p:nvSpPr>
        <p:spPr bwMode="auto">
          <a:xfrm>
            <a:off x="295275" y="6524625"/>
            <a:ext cx="2133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1400" b="1">
                <a:solidFill>
                  <a:srgbClr val="000099"/>
                </a:solidFill>
              </a:rPr>
              <a:t>www.indh.ma</a:t>
            </a:r>
          </a:p>
        </p:txBody>
      </p:sp>
      <p:graphicFrame>
        <p:nvGraphicFramePr>
          <p:cNvPr id="22" name="Graphique 21"/>
          <p:cNvGraphicFramePr/>
          <p:nvPr/>
        </p:nvGraphicFramePr>
        <p:xfrm>
          <a:off x="2147474750" y="214747475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4" name="Graphique 23"/>
          <p:cNvGraphicFramePr/>
          <p:nvPr/>
        </p:nvGraphicFramePr>
        <p:xfrm>
          <a:off x="2147483647" y="2147483647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/>
        </p:nvGraphicFramePr>
        <p:xfrm>
          <a:off x="3643306" y="1000108"/>
          <a:ext cx="5500694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/>
        </p:nvGraphicFramePr>
        <p:xfrm>
          <a:off x="1357290" y="3714752"/>
          <a:ext cx="3429024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6636" name="ZoneTexte 23"/>
          <p:cNvSpPr txBox="1">
            <a:spLocks noChangeArrowheads="1"/>
          </p:cNvSpPr>
          <p:nvPr/>
        </p:nvSpPr>
        <p:spPr bwMode="auto">
          <a:xfrm>
            <a:off x="1500188" y="5857875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/>
              <a:t>Répartition du financement des projets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244</Words>
  <Application>Microsoft Office PowerPoint</Application>
  <PresentationFormat>Affichage à l'écran (4:3)</PresentationFormat>
  <Paragraphs>77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 </cp:lastModifiedBy>
  <cp:revision>1</cp:revision>
  <dcterms:created xsi:type="dcterms:W3CDTF">2010-06-04T12:44:35Z</dcterms:created>
  <dcterms:modified xsi:type="dcterms:W3CDTF">2010-06-04T12:54:06Z</dcterms:modified>
</cp:coreProperties>
</file>